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svg" ContentType="image/svg+xml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presProps.xml" ContentType="application/vnd.openxmlformats-officedocument.presentationml.presProps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Barlow" panose="00000500000000000000" pitchFamily="2" charset="0"/>
      <p:regular r:id="rId17"/>
    </p:embeddedFont>
    <p:embeddedFont>
      <p:font typeface="Barlow Medium" panose="00000600000000000000" pitchFamily="2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font" Target="/ppt/fonts/font2.fntdata" Id="rId18" /><Relationship Type="http://schemas.openxmlformats.org/officeDocument/2006/relationships/tableStyles" Target="/ppt/tableStyles.xml" Id="rId26" /><Relationship Type="http://schemas.openxmlformats.org/officeDocument/2006/relationships/slide" Target="/ppt/slides/slide2.xml" Id="rId3" /><Relationship Type="http://schemas.openxmlformats.org/officeDocument/2006/relationships/font" Target="/ppt/fonts/font5.fntdata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font" Target="/ppt/fonts/font1.fntdata" Id="rId17" /><Relationship Type="http://schemas.openxmlformats.org/officeDocument/2006/relationships/theme" Target="/ppt/theme/theme1.xml" Id="rId25" /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6" /><Relationship Type="http://schemas.openxmlformats.org/officeDocument/2006/relationships/font" Target="/ppt/fonts/font4.fntdata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viewProps" Target="/ppt/viewProps.xml" Id="rId24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presProps" Target="/ppt/presProps.xml" Id="rId23" /><Relationship Type="http://schemas.openxmlformats.org/officeDocument/2006/relationships/slide" Target="/ppt/slides/slide9.xml" Id="rId10" /><Relationship Type="http://schemas.openxmlformats.org/officeDocument/2006/relationships/font" Target="/ppt/fonts/font3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font" Target="/ppt/fonts/font6.fntdata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70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13.xml" Id="rId13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16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5.xml" Id="rId1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4.xml" Id="rId14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3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16.png" Id="rId6" /><Relationship Type="http://schemas.openxmlformats.org/officeDocument/2006/relationships/image" Target="/ppt/media/image15.png" Id="rId5" /><Relationship Type="http://schemas.openxmlformats.org/officeDocument/2006/relationships/image" Target="/ppt/media/image14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13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14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15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6.png" Id="rId5" /><Relationship Type="http://schemas.openxmlformats.org/officeDocument/2006/relationships/image" Target="/ppt/media/image5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10.svg" Id="rId6" /><Relationship Type="http://schemas.openxmlformats.org/officeDocument/2006/relationships/image" Target="/ppt/media/image9.png" Id="rId5" /><Relationship Type="http://schemas.openxmlformats.org/officeDocument/2006/relationships/image" Target="/ppt/media/image8.sv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29608" y="3824227"/>
            <a:ext cx="757118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5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HummingBird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1060728" y="5782270"/>
            <a:ext cx="125089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Name- Shreya Chadha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060728" y="6454973"/>
            <a:ext cx="125089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Reg. No.- 2427030458</a:t>
            </a: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</a:rPr>
              <a:t>Supervisor- Dr. Susheela </a:t>
            </a:r>
            <a:r>
              <a:rPr lang="en-US" sz="1900" dirty="0" err="1">
                <a:solidFill>
                  <a:srgbClr val="E5E0DF"/>
                </a:solidFill>
                <a:latin typeface="Barlow" pitchFamily="34" charset="0"/>
              </a:rPr>
              <a:t>Vishnoi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92809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Model &amp; Architecture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060728" y="2107644"/>
            <a:ext cx="125089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Practical, client-heavy architecture focused on responsiveness, real-time feedback, and extensibility.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1060728" y="3150632"/>
            <a:ext cx="2942034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060728" y="3120152"/>
            <a:ext cx="2942034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6" name="Shape 4"/>
          <p:cNvSpPr/>
          <p:nvPr/>
        </p:nvSpPr>
        <p:spPr>
          <a:xfrm>
            <a:off x="2161461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7" name="Text 5"/>
          <p:cNvSpPr/>
          <p:nvPr/>
        </p:nvSpPr>
        <p:spPr>
          <a:xfrm>
            <a:off x="1338024" y="3767852"/>
            <a:ext cx="23874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Frontend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338024" y="4258866"/>
            <a:ext cx="238744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+ Vite for a fast, modular UI with pluggable components and state-driven tutorials.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4249579" y="3150632"/>
            <a:ext cx="2942153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4249579" y="3120152"/>
            <a:ext cx="2942153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1" name="Shape 9"/>
          <p:cNvSpPr/>
          <p:nvPr/>
        </p:nvSpPr>
        <p:spPr>
          <a:xfrm>
            <a:off x="5350312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12" name="Text 10"/>
          <p:cNvSpPr/>
          <p:nvPr/>
        </p:nvSpPr>
        <p:spPr>
          <a:xfrm>
            <a:off x="4526875" y="3767852"/>
            <a:ext cx="23875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Canvas Doodle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4526875" y="4258866"/>
            <a:ext cx="238756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Canvas API powers frame-aligned doodle overlays and exportable SVG animations.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7438549" y="3150632"/>
            <a:ext cx="2942153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7438549" y="3120152"/>
            <a:ext cx="2942153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6" name="Shape 14"/>
          <p:cNvSpPr/>
          <p:nvPr/>
        </p:nvSpPr>
        <p:spPr>
          <a:xfrm>
            <a:off x="8539282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17" name="Text 15"/>
          <p:cNvSpPr/>
          <p:nvPr/>
        </p:nvSpPr>
        <p:spPr>
          <a:xfrm>
            <a:off x="7715845" y="3767852"/>
            <a:ext cx="23875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Filter Engine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15845" y="4258866"/>
            <a:ext cx="238756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CSS-based filter pipeline for real-time color grading previews and adjustable presets.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10627519" y="3150632"/>
            <a:ext cx="2942153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10627519" y="3120152"/>
            <a:ext cx="2942153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21" name="Shape 19"/>
          <p:cNvSpPr/>
          <p:nvPr/>
        </p:nvSpPr>
        <p:spPr>
          <a:xfrm>
            <a:off x="11728252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22" name="Text 20"/>
          <p:cNvSpPr/>
          <p:nvPr/>
        </p:nvSpPr>
        <p:spPr>
          <a:xfrm>
            <a:off x="10904815" y="3767852"/>
            <a:ext cx="23875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Chat Workflow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10904815" y="4258866"/>
            <a:ext cx="2387560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Guided chatbot orchestrates step-by-step suggestions, checkpoints, and learning nudges to reinforce craft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1699260"/>
            <a:ext cx="84776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Comparison with Existing Solutions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28" y="2878812"/>
            <a:ext cx="636984" cy="393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06322" y="2878812"/>
            <a:ext cx="1950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Photoshop / DaVinci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006322" y="3712726"/>
            <a:ext cx="1950125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Depth and precision — steep learning curve. Best for specialists who already know the rules.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057" y="2878812"/>
            <a:ext cx="636984" cy="393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0651" y="2878812"/>
            <a:ext cx="19502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CapCut / InShot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10651" y="3369826"/>
            <a:ext cx="1950244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 and template-driven — speeds production but often hides craft decisions from learners.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05" y="2878812"/>
            <a:ext cx="636984" cy="3936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5099" y="2878812"/>
            <a:ext cx="19501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Generators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415099" y="3369826"/>
            <a:ext cx="1950125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Produce outputs quickly but rarely explain creative choices or teach transferable skills.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3834" y="2878812"/>
            <a:ext cx="636984" cy="3936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19428" y="2878812"/>
            <a:ext cx="19502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Hummingbird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1619428" y="3369826"/>
            <a:ext cx="1950244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Bridges the gap: guided learning built into the editing experience — educational, iterative, and composable.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10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11279" y="3110746"/>
            <a:ext cx="3301008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Stack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2611279" y="3732848"/>
            <a:ext cx="3042880" cy="3706892"/>
          </a:xfrm>
          <a:prstGeom prst="roundRect">
            <a:avLst>
              <a:gd name="adj" fmla="val 360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588419" y="3732848"/>
            <a:ext cx="91440" cy="3706892"/>
          </a:xfrm>
          <a:prstGeom prst="roundRect">
            <a:avLst>
              <a:gd name="adj" fmla="val 85287"/>
            </a:avLst>
          </a:prstGeom>
          <a:solidFill>
            <a:srgbClr val="F65F62"/>
          </a:solidFill>
          <a:ln/>
        </p:spPr>
      </p:sp>
      <p:sp>
        <p:nvSpPr>
          <p:cNvPr id="6" name="Text 3"/>
          <p:cNvSpPr/>
          <p:nvPr/>
        </p:nvSpPr>
        <p:spPr>
          <a:xfrm>
            <a:off x="2888337" y="3941326"/>
            <a:ext cx="247566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</a:t>
            </a: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Frontend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888337" y="4349591"/>
            <a:ext cx="2557343" cy="253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HTML5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Structural layout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CSS3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Styling, animations, filter effects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 (ES6+)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Application logic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React.js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Component-based UI architecture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Vite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Fast bundler &amp; development environment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2888337" y="6970990"/>
            <a:ext cx="255734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793700" y="3732848"/>
            <a:ext cx="3042880" cy="3706892"/>
          </a:xfrm>
          <a:prstGeom prst="roundRect">
            <a:avLst>
              <a:gd name="adj" fmla="val 360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770840" y="3732848"/>
            <a:ext cx="91440" cy="3706892"/>
          </a:xfrm>
          <a:prstGeom prst="roundRect">
            <a:avLst>
              <a:gd name="adj" fmla="val 85287"/>
            </a:avLst>
          </a:prstGeom>
          <a:solidFill>
            <a:srgbClr val="F65F62"/>
          </a:solidFill>
          <a:ln/>
        </p:spPr>
      </p:sp>
      <p:sp>
        <p:nvSpPr>
          <p:cNvPr id="11" name="Text 8"/>
          <p:cNvSpPr/>
          <p:nvPr/>
        </p:nvSpPr>
        <p:spPr>
          <a:xfrm>
            <a:off x="6070759" y="3941326"/>
            <a:ext cx="247566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</a:t>
            </a: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Video Handling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70759" y="4349591"/>
            <a:ext cx="2557343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HTML5 </a:t>
            </a:r>
            <a:r>
              <a:rPr lang="en-US" sz="14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&lt;video&gt;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API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 filter engine for color grading simulation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Browser Object URLs for real-time preview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070759" y="5832277"/>
            <a:ext cx="255734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8976122" y="3732848"/>
            <a:ext cx="3042999" cy="3706892"/>
          </a:xfrm>
          <a:prstGeom prst="roundRect">
            <a:avLst>
              <a:gd name="adj" fmla="val 360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953262" y="3732848"/>
            <a:ext cx="91440" cy="3706892"/>
          </a:xfrm>
          <a:prstGeom prst="roundRect">
            <a:avLst>
              <a:gd name="adj" fmla="val 85287"/>
            </a:avLst>
          </a:prstGeom>
          <a:solidFill>
            <a:srgbClr val="F65F62"/>
          </a:solidFill>
          <a:ln/>
        </p:spPr>
      </p:sp>
      <p:sp>
        <p:nvSpPr>
          <p:cNvPr id="16" name="Text 13"/>
          <p:cNvSpPr/>
          <p:nvPr/>
        </p:nvSpPr>
        <p:spPr>
          <a:xfrm>
            <a:off x="9253180" y="3941326"/>
            <a:ext cx="2557463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</a:t>
            </a: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Illustration Engine and Deployment 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9253180" y="4658916"/>
            <a:ext cx="2557463" cy="1756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Canvas API (planned motion doodle overlay system)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Actions (CI/CD)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Pages (Hosting)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28" y="1371243"/>
            <a:ext cx="12508944" cy="54871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1630" y="1924589"/>
            <a:ext cx="1890563" cy="1444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Creative Processing Layer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4851630" y="3465173"/>
            <a:ext cx="1890563" cy="914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 Preset Inspiration Library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277585" y="3477209"/>
            <a:ext cx="299767" cy="288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🔹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51630" y="4476181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editable cinematic presets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51630" y="5114079"/>
            <a:ext cx="1890563" cy="61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 Editing Workspace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247872" y="5126115"/>
            <a:ext cx="299767" cy="288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🔹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51630" y="5824192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Applies CSS-based transformations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857501" y="3856337"/>
            <a:ext cx="1890563" cy="962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Layer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10857501" y="4915488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modifications are composited in-browser to produce: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857501" y="5824192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Creative Output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914892" y="1864410"/>
            <a:ext cx="1890563" cy="722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User Input Layer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914892" y="2682845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workflow begins when the user: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914892" y="3591549"/>
            <a:ext cx="1890563" cy="270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Uploads a video file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914892" y="3958641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Describes their creative vision using text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896691" y="1864410"/>
            <a:ext cx="1890563" cy="722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Motion Doodle Studio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896691" y="2682845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Frame-based drawing system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896691" y="3320743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Animated artistic elements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896691" y="3958641"/>
            <a:ext cx="1890563" cy="722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Creative Mentor</a:t>
            </a:r>
            <a:endParaRPr lang="en-US" sz="2250" dirty="0"/>
          </a:p>
        </p:txBody>
      </p:sp>
      <p:sp>
        <p:nvSpPr>
          <p:cNvPr id="21" name="Text 18"/>
          <p:cNvSpPr/>
          <p:nvPr/>
        </p:nvSpPr>
        <p:spPr>
          <a:xfrm>
            <a:off x="7896691" y="4777077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Suggests grading steps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7896691" y="5414975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Recommends typography &amp; motion effects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896691" y="6323679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guided reasoning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3429000"/>
            <a:ext cx="109728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Thank you.</a:t>
            </a:r>
            <a:endParaRPr lang="en-US" sz="8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3912" y="763905"/>
            <a:ext cx="4860727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Summary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773912" y="1759029"/>
            <a:ext cx="11082576" cy="824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guided creative ecosystem built for visual storytellers — designed to teach craft, amplify intention, and turn editing from task into expression.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773912" y="2801898"/>
            <a:ext cx="11082576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12" y="3432334"/>
            <a:ext cx="11082576" cy="114442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12" y="4849416"/>
            <a:ext cx="11082576" cy="114442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12" y="6266497"/>
            <a:ext cx="11082576" cy="1144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1730" y="975836"/>
            <a:ext cx="5571530" cy="885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1461730" y="2077641"/>
            <a:ext cx="5571530" cy="885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Statement</a:t>
            </a:r>
            <a:endParaRPr lang="en-US" sz="5550" dirty="0"/>
          </a:p>
        </p:txBody>
      </p:sp>
      <p:sp>
        <p:nvSpPr>
          <p:cNvPr id="4" name="Shape 2"/>
          <p:cNvSpPr/>
          <p:nvPr/>
        </p:nvSpPr>
        <p:spPr>
          <a:xfrm>
            <a:off x="7604522" y="1002863"/>
            <a:ext cx="5571530" cy="1730097"/>
          </a:xfrm>
          <a:prstGeom prst="roundRect">
            <a:avLst>
              <a:gd name="adj" fmla="val 560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843123" y="1241465"/>
            <a:ext cx="3328988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Too complex or too automatic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843123" y="1778556"/>
            <a:ext cx="509432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Professional tools demand steep learning curves; consumer apps default to rigid templates.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7604522" y="2949178"/>
            <a:ext cx="5571530" cy="1730097"/>
          </a:xfrm>
          <a:prstGeom prst="roundRect">
            <a:avLst>
              <a:gd name="adj" fmla="val 560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843123" y="3187779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Beginners miss craft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843123" y="3724870"/>
            <a:ext cx="509432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Relying on templates teaches workflows, not artistic reasoning or decision-making.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7604522" y="4895493"/>
            <a:ext cx="5571530" cy="1730097"/>
          </a:xfrm>
          <a:prstGeom prst="roundRect">
            <a:avLst>
              <a:gd name="adj" fmla="val 560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843123" y="5134094"/>
            <a:ext cx="333232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often replaces, not teaches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843123" y="5671185"/>
            <a:ext cx="509432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systems produce outputs but rarely explain rationale or creative choices.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461730" y="7112079"/>
            <a:ext cx="1170682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2932390"/>
            <a:ext cx="883098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Literature Review &amp; Market Research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060728" y="4111943"/>
            <a:ext cx="1250894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surveyed flagship editing tools (Photoshop, DaVinci, Premiere) and consumer apps (CapCut, InShot), plus emerging AI content platforms. Each offers strengths: depth, speed, or automation — but none combine guided pedagogy with hands-on editing.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28" y="3011329"/>
            <a:ext cx="617220" cy="617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0728" y="3937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Study Focus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1060728" y="4428173"/>
            <a:ext cx="61001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Capabilities, onboarding paths, and how tools teach (or fail to teach) reasoning.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9505" y="3011329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9505" y="3937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Identified Gap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469505" y="4428173"/>
            <a:ext cx="61001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mainstream platform centers learning while editing with stepwise mentorship.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0184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Goals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45792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bridge the gap between professional editing complexity and AI automation by building a creative platform that guides users in understanding and executing their artistic vision.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92072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goal of Hummingbird is to design and implement a browser-based creative studio that integrates: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988481"/>
            <a:ext cx="7415927" cy="1839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Video editing tools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Preset-driven inspiration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Motion doodle animation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Conversational AI guidance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1283137"/>
            <a:ext cx="733377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Research Gap — Our Innovation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060728" y="2462689"/>
            <a:ext cx="1250894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 tools skew toward either automation (fast outputs) or professional complexity (deep features). Hummingbird occupies a middle path: a learning-first, artist-centric ecosystem where AI mentors guide, not replace, the creative process.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1060728" y="3925491"/>
            <a:ext cx="4005024" cy="3020854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30248" y="3925491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6" name="Text 4"/>
          <p:cNvSpPr/>
          <p:nvPr/>
        </p:nvSpPr>
        <p:spPr>
          <a:xfrm>
            <a:off x="1429464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Presets + Explanation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429464" y="4693801"/>
            <a:ext cx="335899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cinematic presets with contextual notes on when and why to use them.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312569" y="3925491"/>
            <a:ext cx="4005143" cy="3020854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82089" y="3925491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0" name="Text 8"/>
          <p:cNvSpPr/>
          <p:nvPr/>
        </p:nvSpPr>
        <p:spPr>
          <a:xfrm>
            <a:off x="5681305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Motion Doodle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681305" y="4693801"/>
            <a:ext cx="335911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Expressive doodle animation overlay to sketch ideas directly on frames.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564529" y="3925491"/>
            <a:ext cx="4005024" cy="3020854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34049" y="3925491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4" name="Text 12"/>
          <p:cNvSpPr/>
          <p:nvPr/>
        </p:nvSpPr>
        <p:spPr>
          <a:xfrm>
            <a:off x="9933265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Mentor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933265" y="4693801"/>
            <a:ext cx="335899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Stepwise suggestions that teach grading, motion, and typographic choices rather than outputting finished content.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3264" y="712827"/>
            <a:ext cx="5229701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System Methodology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353264" y="1815108"/>
            <a:ext cx="11923752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Hummingbird is modular by design — each module supports learning and experimentation while remaining composable for real projects.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1353264" y="3155871"/>
            <a:ext cx="5849660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88532" y="3615452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Editing Workspace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588532" y="4076819"/>
            <a:ext cx="5379125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Non-destructive timeline with contextual tips and isolated practice modes.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27238" y="2802969"/>
            <a:ext cx="5849779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505" y="3262551"/>
            <a:ext cx="290072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Preset Inspiration Library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662505" y="3723918"/>
            <a:ext cx="5379244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 reels, adjustable presets, and “show your work” notes explaining creative intent.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1353264" y="5624870"/>
            <a:ext cx="5849660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88532" y="6084451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Motion Doodle Studio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588532" y="6545818"/>
            <a:ext cx="5379125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Frame-based sketching tools with brush presets and simple keyframe animation.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7427238" y="5271968"/>
            <a:ext cx="5849779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505" y="5731550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Creative Mentor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662505" y="6192917"/>
            <a:ext cx="5379244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tutor offering incremental steps, explanation, and alternatives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6508" y="685443"/>
            <a:ext cx="5461040" cy="682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Audience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46508" y="1734860"/>
            <a:ext cx="7423785" cy="5809298"/>
          </a:xfrm>
          <a:prstGeom prst="roundRect">
            <a:avLst>
              <a:gd name="adj" fmla="val 177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1748" y="1750100"/>
            <a:ext cx="7393305" cy="14851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07612" y="1904405"/>
            <a:ext cx="1634609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741331" y="1904405"/>
            <a:ext cx="4767977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Beginner &amp; Intermediate Visual Creators, Creative Education Sector, Social Media Creators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1748" y="3235285"/>
            <a:ext cx="7393305" cy="14851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07612" y="3389590"/>
            <a:ext cx="1634609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Insight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741331" y="3389590"/>
            <a:ext cx="4767977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Creators do not struggle with ideas.</a:t>
            </a:r>
            <a:endParaRPr lang="en-US" sz="1900" dirty="0"/>
          </a:p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They struggle with translating ideas into execution.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1748" y="4720471"/>
            <a:ext cx="7393305" cy="28084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07612" y="4874776"/>
            <a:ext cx="1634609" cy="784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Basis for key insight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741331" y="4874776"/>
            <a:ext cx="4767977" cy="25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observation of existing editing tools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Trend analysis of social media reels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Study of beginner learning curve in design tools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Behavioral shift toward AI dependence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802</Words>
  <Application>Microsoft Office PowerPoint</Application>
  <PresentationFormat>Custom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Consolas</vt:lpstr>
      <vt:lpstr>Barlow Medium</vt:lpstr>
      <vt:lpstr>Twemoji Mozilla, Apple Color Emoji, Segoe UI Emoji, Segoe UI Symbol, Noto Color Emoji, EmojiOne Color, Android Emoji, sans-serif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Shreya Chadha</cp:lastModifiedBy>
  <cp:revision>2</cp:revision>
  <dcterms:created xsi:type="dcterms:W3CDTF">2026-02-19T00:55:56Z</dcterms:created>
  <dcterms:modified xsi:type="dcterms:W3CDTF">2026-02-19T06:05:25Z</dcterms:modified>
</cp:coreProperties>
</file>